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5"/>
  </p:handoutMasterIdLst>
  <p:sldIdLst>
    <p:sldId id="260" r:id="rId3"/>
    <p:sldId id="262" r:id="rId4"/>
    <p:sldId id="265" r:id="rId6"/>
    <p:sldId id="285" r:id="rId7"/>
    <p:sldId id="266" r:id="rId8"/>
    <p:sldId id="268" r:id="rId9"/>
    <p:sldId id="286" r:id="rId10"/>
    <p:sldId id="269" r:id="rId11"/>
    <p:sldId id="270" r:id="rId12"/>
    <p:sldId id="272" r:id="rId13"/>
    <p:sldId id="273" r:id="rId14"/>
    <p:sldId id="275" r:id="rId15"/>
    <p:sldId id="276" r:id="rId16"/>
    <p:sldId id="271" r:id="rId17"/>
    <p:sldId id="277" r:id="rId18"/>
    <p:sldId id="278" r:id="rId19"/>
    <p:sldId id="279" r:id="rId20"/>
    <p:sldId id="281" r:id="rId21"/>
    <p:sldId id="282" r:id="rId22"/>
    <p:sldId id="280" r:id="rId23"/>
    <p:sldId id="283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222222"/>
    <a:srgbClr val="ED7D31"/>
    <a:srgbClr val="242424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1976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1.sv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2319020"/>
            <a:ext cx="9144000" cy="1525905"/>
          </a:xfrm>
        </p:spPr>
        <p:txBody>
          <a:bodyPr>
            <a:normAutofit fontScale="90000"/>
          </a:bodyPr>
          <a:p>
            <a:r>
              <a:rPr lang="en-US" altLang="en-US" sz="4200">
                <a:solidFill>
                  <a:schemeClr val="bg1"/>
                </a:solidFill>
                <a:effectLst/>
                <a:uFillTx/>
                <a:latin typeface="TeX Gyre Schola" panose="00000500000000000000" charset="0"/>
                <a:cs typeface="TeX Gyre Schola" panose="00000500000000000000" charset="0"/>
              </a:rPr>
              <a:t>Equation </a:t>
            </a:r>
            <a:r>
              <a:rPr lang="en-US" altLang="en-US" sz="4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of States of Nuclear Matter and Tidal deformation of Neutron Stars</a:t>
            </a:r>
            <a:endParaRPr lang="en-US" altLang="en-US" sz="4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3277870" y="3964305"/>
            <a:ext cx="5636260" cy="852805"/>
          </a:xfrm>
        </p:spPr>
        <p:txBody>
          <a:bodyPr/>
          <a:p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by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Nguyen Hoang Dang Khoa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4" name="Text Box 3"/>
          <p:cNvSpPr txBox="true"/>
          <p:nvPr/>
        </p:nvSpPr>
        <p:spPr>
          <a:xfrm>
            <a:off x="2298065" y="4817110"/>
            <a:ext cx="7595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Supervisors:</a:t>
            </a:r>
            <a:endParaRPr lang="en-US" altLang="en-US" sz="2400" b="1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algn="ctr"/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Prof.</a:t>
            </a:r>
            <a:r>
              <a:rPr lang="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Dao Tien Khoa	Dr.</a:t>
            </a:r>
            <a:r>
              <a:rPr lang="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 </a:t>
            </a:r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Ngo Hai Tan</a:t>
            </a:r>
            <a:endParaRPr lang="en-US" altLang="en-US" sz="24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pic>
        <p:nvPicPr>
          <p:cNvPr id="5" name="Picture 4" descr="USTH_logo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92625" y="590550"/>
            <a:ext cx="3206115" cy="1803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1" build="p"/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 of Nuclear Matter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Result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14" name="Picture 13" descr="/home/khoa/Documents/Internship/Vinatom/KhoaThesis/presentation/pressure.emfpressure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7700" y="1593533"/>
            <a:ext cx="10856595" cy="4358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○○○○●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2766695" y="5869940"/>
            <a:ext cx="6618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1: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 EoS of Neutron Star matter corresponding to 4 different nucleon-nucleon interaction models.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Neutron Star configuration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7700" y="1083945"/>
            <a:ext cx="11379835" cy="1699260"/>
            <a:chOff x="1020" y="1707"/>
            <a:chExt cx="17921" cy="26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 Box 3"/>
                <p:cNvSpPr txBox="true"/>
                <p:nvPr/>
              </p:nvSpPr>
              <p:spPr>
                <a:xfrm>
                  <a:off x="1020" y="2495"/>
                  <a:ext cx="16561" cy="1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>
                    <a:lnSpc>
                      <a:spcPct val="120000"/>
                    </a:lnSpc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In a highly magnetized Neutron star (a </a:t>
                  </a:r>
                  <a:r>
                    <a:rPr lang="en-US" altLang="en-US" sz="2000" i="1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magnetar</a:t>
                  </a: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), the polarization 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∆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is expected to be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high at lower density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reduce to zero at high density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4" name="Text Box 3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020" y="2495"/>
                  <a:ext cx="16561" cy="1888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 Box 4"/>
            <p:cNvSpPr txBox="true"/>
            <p:nvPr/>
          </p:nvSpPr>
          <p:spPr>
            <a:xfrm>
              <a:off x="16508" y="1707"/>
              <a:ext cx="24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30020" y="2761615"/>
            <a:ext cx="8951595" cy="3858260"/>
            <a:chOff x="2252" y="4349"/>
            <a:chExt cx="14097" cy="6076"/>
          </a:xfrm>
        </p:grpSpPr>
        <p:pic>
          <p:nvPicPr>
            <p:cNvPr id="3" name="Picture 2" descr="scenario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2" y="4349"/>
              <a:ext cx="14097" cy="56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true"/>
                <p:nvPr/>
              </p:nvSpPr>
              <p:spPr>
                <a:xfrm>
                  <a:off x="4364" y="9845"/>
                  <a:ext cx="10472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en-US" b="1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Figure 2:</a:t>
                  </a:r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Different scenarios of 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sub>
                      </m:sSub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considered.</a:t>
                  </a:r>
                  <a:endPara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9" name="Text Box 8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4364" y="9845"/>
                  <a:ext cx="10472" cy="580"/>
                </a:xfrm>
                <a:prstGeom prst="rect">
                  <a:avLst/>
                </a:prstGeom>
                <a:blipFill rotWithShape="true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Tolman-Oppenheimer-Volkoff equation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694045" y="3920490"/>
            <a:ext cx="422910" cy="676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28770" y="4914900"/>
            <a:ext cx="3553460" cy="1005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>
                <a:latin typeface="TeX Gyre Schola" panose="00000500000000000000" charset="0"/>
                <a:cs typeface="TeX Gyre Schola" panose="00000500000000000000" charset="0"/>
              </a:rPr>
              <a:t>Mass-Radius M(R)</a:t>
            </a:r>
            <a:endParaRPr lang="en-US" altLang="en-US" sz="2000"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●○○○○○○○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7860" y="1583690"/>
            <a:ext cx="11024870" cy="2029460"/>
            <a:chOff x="1036" y="2494"/>
            <a:chExt cx="17362" cy="3196"/>
          </a:xfrm>
        </p:grpSpPr>
        <p:grpSp>
          <p:nvGrpSpPr>
            <p:cNvPr id="9" name="Group 8"/>
            <p:cNvGrpSpPr/>
            <p:nvPr/>
          </p:nvGrpSpPr>
          <p:grpSpPr>
            <a:xfrm>
              <a:off x="4250" y="3908"/>
              <a:ext cx="10700" cy="1782"/>
              <a:chOff x="4208" y="5991"/>
              <a:chExt cx="10700" cy="178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4208" y="5991"/>
                <a:ext cx="10700" cy="178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 Box 6"/>
                  <p:cNvSpPr txBox="true"/>
                  <p:nvPr/>
                </p:nvSpPr>
                <p:spPr>
                  <a:xfrm>
                    <a:off x="4809" y="6250"/>
                    <a:ext cx="9499" cy="1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ℳ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ℳ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ℳ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7" name="Text Box 6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809" y="6250"/>
                    <a:ext cx="9499" cy="1265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/>
            <p:cNvGrpSpPr/>
            <p:nvPr/>
          </p:nvGrpSpPr>
          <p:grpSpPr>
            <a:xfrm>
              <a:off x="1036" y="2494"/>
              <a:ext cx="17363" cy="2595"/>
              <a:chOff x="1020" y="2495"/>
              <a:chExt cx="17363" cy="2595"/>
            </a:xfrm>
          </p:grpSpPr>
          <p:sp>
            <p:nvSpPr>
              <p:cNvPr id="6" name="Text Box 5"/>
              <p:cNvSpPr txBox="true"/>
              <p:nvPr/>
            </p:nvSpPr>
            <p:spPr>
              <a:xfrm>
                <a:off x="1020" y="2495"/>
                <a:ext cx="16560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The macroscopic properties of neutron star are determined from the equation of states using the TOV equation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p:sp>
            <p:nvSpPr>
              <p:cNvPr id="11" name="Text Box 10"/>
              <p:cNvSpPr txBox="true"/>
              <p:nvPr/>
            </p:nvSpPr>
            <p:spPr>
              <a:xfrm>
                <a:off x="16865" y="4510"/>
                <a:ext cx="151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(6)</a:t>
                </a:r>
                <a:endPara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true"/>
      <p:bldP spid="12" grpId="0" animBg="tru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MR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" y="1155065"/>
            <a:ext cx="8635365" cy="5201285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Mass-Radius relation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65945" y="2078990"/>
            <a:ext cx="2423160" cy="2776855"/>
            <a:chOff x="14907" y="3274"/>
            <a:chExt cx="3816" cy="43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true"/>
                <p:nvPr/>
              </p:nvSpPr>
              <p:spPr>
                <a:xfrm>
                  <a:off x="14907" y="4887"/>
                  <a:ext cx="3817" cy="2761"/>
                </a:xfrm>
                <a:prstGeom prst="rect">
                  <a:avLst/>
                </a:prstGeom>
                <a:noFill/>
                <a:ln w="25400" cmpd="sng">
                  <a:solidFill>
                    <a:schemeClr val="bg1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Only models with high values of K (CDM3Y6 and CDM3Y8) at partial polarization (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</m:oMath>
                  </a14:m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 are plausible </a:t>
                  </a:r>
                  <a:endPara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8" name="Text Box 7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4907" y="4887"/>
                  <a:ext cx="3817" cy="2761"/>
                </a:xfrm>
                <a:prstGeom prst="rect">
                  <a:avLst/>
                </a:prstGeom>
                <a:blipFill rotWithShape="true">
                  <a:blip r:embed="rId2"/>
                </a:blipFill>
                <a:ln w="25400" cmpd="sng">
                  <a:solidFill>
                    <a:schemeClr val="bg1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 Box 8"/>
            <p:cNvSpPr txBox="true"/>
            <p:nvPr/>
          </p:nvSpPr>
          <p:spPr>
            <a:xfrm>
              <a:off x="15408" y="3274"/>
              <a:ext cx="28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42424"/>
                  </a:solidFill>
                </a:rPr>
                <a:t>someword</a:t>
              </a:r>
              <a:endParaRPr lang="en-US" altLang="en-US">
                <a:solidFill>
                  <a:srgbClr val="242424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○●○○○○○○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true"/>
          <p:nvPr/>
        </p:nvSpPr>
        <p:spPr>
          <a:xfrm>
            <a:off x="457200" y="6137275"/>
            <a:ext cx="938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3: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Mass-Radius relation of Neutron Star corresponding with 4 different models and different scenarios concerning the magnetic distribution in the star’s interior.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GravitationalWaveScene">
            <a:hlinkClick r:id="" action="ppaction://media"/>
          </p:cNvPr>
          <p:cNvPicPr>
            <a:picLocks noChangeAspect="true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93370" y="977265"/>
            <a:ext cx="9112885" cy="5885815"/>
          </a:xfrm>
          <a:prstGeom prst="rect">
            <a:avLst/>
          </a:prstGeom>
        </p:spPr>
      </p:pic>
      <p:pic>
        <p:nvPicPr>
          <p:cNvPr id="7" name="Picture 6" descr="Moon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15" y="2767330"/>
            <a:ext cx="3074035" cy="230568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647700" y="1584325"/>
            <a:ext cx="1051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 a binary system of neutron stars, one is subjected to strong tidal effect caused by the other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effect in a binary system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○○●○○○○○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1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Love numbers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64335" y="2915920"/>
            <a:ext cx="3573145" cy="645160"/>
            <a:chOff x="2621" y="4592"/>
            <a:chExt cx="5627" cy="1016"/>
          </a:xfrm>
        </p:grpSpPr>
        <p:sp>
          <p:nvSpPr>
            <p:cNvPr id="13" name="Text Box 12"/>
            <p:cNvSpPr txBox="true"/>
            <p:nvPr/>
          </p:nvSpPr>
          <p:spPr>
            <a:xfrm>
              <a:off x="2621" y="4592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Body’s reaction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  <p:cxnSp>
          <p:nvCxnSpPr>
            <p:cNvPr id="12" name="Straight Arrow Connector 11"/>
            <p:cNvCxnSpPr>
              <a:endCxn id="13" idx="3"/>
            </p:cNvCxnSpPr>
            <p:nvPr/>
          </p:nvCxnSpPr>
          <p:spPr>
            <a:xfrm flipH="true">
              <a:off x="4396" y="4592"/>
              <a:ext cx="3852" cy="50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3" idx="3"/>
            </p:cNvCxnSpPr>
            <p:nvPr/>
          </p:nvCxnSpPr>
          <p:spPr>
            <a:xfrm flipH="true" flipV="true">
              <a:off x="4396" y="5100"/>
              <a:ext cx="3852" cy="48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517005" y="2180590"/>
            <a:ext cx="3126740" cy="1374775"/>
            <a:chOff x="10263" y="3434"/>
            <a:chExt cx="4924" cy="2165"/>
          </a:xfrm>
        </p:grpSpPr>
        <p:sp>
          <p:nvSpPr>
            <p:cNvPr id="15" name="Text Box 14"/>
            <p:cNvSpPr txBox="true"/>
            <p:nvPr/>
          </p:nvSpPr>
          <p:spPr>
            <a:xfrm>
              <a:off x="12965" y="3434"/>
              <a:ext cx="222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Tidal field strength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  <p:cxnSp>
          <p:nvCxnSpPr>
            <p:cNvPr id="16" name="Straight Arrow Connector 15"/>
            <p:cNvCxnSpPr>
              <a:endCxn id="15" idx="1"/>
            </p:cNvCxnSpPr>
            <p:nvPr/>
          </p:nvCxnSpPr>
          <p:spPr>
            <a:xfrm flipV="true">
              <a:off x="10279" y="3942"/>
              <a:ext cx="2686" cy="1657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5" idx="1"/>
            </p:cNvCxnSpPr>
            <p:nvPr/>
          </p:nvCxnSpPr>
          <p:spPr>
            <a:xfrm flipV="true">
              <a:off x="10263" y="3942"/>
              <a:ext cx="2702" cy="65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Box 20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○○○●○○○○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47700" y="3441700"/>
            <a:ext cx="11146790" cy="2802890"/>
            <a:chOff x="1020" y="5420"/>
            <a:chExt cx="17554" cy="4414"/>
          </a:xfrm>
        </p:grpSpPr>
        <p:grpSp>
          <p:nvGrpSpPr>
            <p:cNvPr id="8" name="Group 7"/>
            <p:cNvGrpSpPr/>
            <p:nvPr/>
          </p:nvGrpSpPr>
          <p:grpSpPr>
            <a:xfrm>
              <a:off x="1020" y="5420"/>
              <a:ext cx="17555" cy="4414"/>
              <a:chOff x="1020" y="1407"/>
              <a:chExt cx="17555" cy="441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 Box 4"/>
                  <p:cNvSpPr txBox="true"/>
                  <p:nvPr/>
                </p:nvSpPr>
                <p:spPr>
                  <a:xfrm>
                    <a:off x="1020" y="2495"/>
                    <a:ext cx="16560" cy="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Equivalently, they can also be described by the tidal Love numbers of order </a:t>
                    </a:r>
                    <a14:m>
                      <m:oMath xmlns:m="http://schemas.openxmlformats.org/officeDocument/2006/math"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ℓ</m:t>
                        </m:r>
                      </m:oMath>
                    </a14:m>
                    <a:endPara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endParaRPr>
                  </a:p>
                </p:txBody>
              </p:sp>
            </mc:Choice>
            <mc:Fallback>
              <p:sp>
                <p:nvSpPr>
                  <p:cNvPr id="5" name="Text Box 4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020" y="2495"/>
                    <a:ext cx="16560" cy="628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 Box 5"/>
                  <p:cNvSpPr txBox="true"/>
                  <p:nvPr/>
                </p:nvSpPr>
                <p:spPr>
                  <a:xfrm>
                    <a:off x="5875" y="3433"/>
                    <a:ext cx="7450" cy="2388"/>
                  </a:xfrm>
                  <a:prstGeom prst="rect">
                    <a:avLst/>
                  </a:prstGeom>
                  <a:noFill/>
                  <a:ln w="25400" cmpd="sng">
                    <a:noFill/>
                    <a:prstDash val="solid"/>
                  </a:ln>
                </p:spPr>
                <p:txBody>
                  <a:bodyPr wrap="square" rtlCol="0">
                    <a:spAutoFit/>
                  </a:bodyPr>
                  <a:p>
                    <a:pPr>
                      <a:lnSpc>
                        <a:spcPct val="12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!!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ℓ+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!!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ℓ+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6" name="Text Box 5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5875" y="3433"/>
                    <a:ext cx="7450" cy="2388"/>
                  </a:xfrm>
                  <a:prstGeom prst="rect">
                    <a:avLst/>
                  </a:prstGeom>
                  <a:blipFill rotWithShape="true">
                    <a:blip r:embed="rId2"/>
                  </a:blipFill>
                  <a:ln w="25400" cmpd="sng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 Box 6"/>
              <p:cNvSpPr txBox="true"/>
              <p:nvPr/>
            </p:nvSpPr>
            <p:spPr>
              <a:xfrm>
                <a:off x="16141" y="1407"/>
                <a:ext cx="24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>
                    <a:solidFill>
                      <a:srgbClr val="222222"/>
                    </a:solidFill>
                  </a:rPr>
                  <a:t>someword</a:t>
                </a:r>
                <a:endParaRPr lang="en-US" altLang="en-US">
                  <a:solidFill>
                    <a:srgbClr val="222222"/>
                  </a:solidFill>
                </a:endParaRPr>
              </a:p>
            </p:txBody>
          </p:sp>
        </p:grpSp>
        <p:sp>
          <p:nvSpPr>
            <p:cNvPr id="22" name="Text Box 21"/>
            <p:cNvSpPr txBox="true"/>
            <p:nvPr/>
          </p:nvSpPr>
          <p:spPr>
            <a:xfrm>
              <a:off x="16865" y="8350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(8)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7700" y="1680845"/>
            <a:ext cx="11025505" cy="2627630"/>
            <a:chOff x="1020" y="2647"/>
            <a:chExt cx="17363" cy="4138"/>
          </a:xfrm>
        </p:grpSpPr>
        <p:grpSp>
          <p:nvGrpSpPr>
            <p:cNvPr id="20" name="Group 19"/>
            <p:cNvGrpSpPr/>
            <p:nvPr/>
          </p:nvGrpSpPr>
          <p:grpSpPr>
            <a:xfrm>
              <a:off x="1020" y="2647"/>
              <a:ext cx="16560" cy="4139"/>
              <a:chOff x="1020" y="2647"/>
              <a:chExt cx="16560" cy="413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 Box 3"/>
                  <p:cNvSpPr txBox="true"/>
                  <p:nvPr/>
                </p:nvSpPr>
                <p:spPr>
                  <a:xfrm>
                    <a:off x="1020" y="2647"/>
                    <a:ext cx="16560" cy="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The tidal properties of a neutron star are expressed in order </a:t>
                    </a:r>
                    <a14:m>
                      <m:oMath xmlns:m="http://schemas.openxmlformats.org/officeDocument/2006/math"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ℓ</m:t>
                        </m:r>
                      </m:oMath>
                    </a14:m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 as</a:t>
                    </a:r>
                    <a:endPara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endParaRPr>
                  </a:p>
                </p:txBody>
              </p:sp>
            </mc:Choice>
            <mc:Fallback>
              <p:sp>
                <p:nvSpPr>
                  <p:cNvPr id="4" name="Text Box 3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020" y="2647"/>
                    <a:ext cx="16560" cy="628"/>
                  </a:xfrm>
                  <a:prstGeom prst="rect">
                    <a:avLst/>
                  </a:prstGeom>
                  <a:blipFill rotWithShape="true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"/>
              <p:cNvGrpSpPr/>
              <p:nvPr/>
            </p:nvGrpSpPr>
            <p:grpSpPr>
              <a:xfrm>
                <a:off x="6879" y="3838"/>
                <a:ext cx="4842" cy="2948"/>
                <a:chOff x="13888" y="7493"/>
                <a:chExt cx="4842" cy="294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 Box 8"/>
                    <p:cNvSpPr txBox="true"/>
                    <p:nvPr/>
                  </p:nvSpPr>
                  <p:spPr>
                    <a:xfrm>
                      <a:off x="13888" y="7493"/>
                      <a:ext cx="4842" cy="2082"/>
                    </a:xfrm>
                    <a:prstGeom prst="rect">
                      <a:avLst/>
                    </a:prstGeom>
                    <a:noFill/>
                    <a:ln w="34925" cmpd="sng">
                      <a:solidFill>
                        <a:schemeClr val="bg1"/>
                      </a:solidFill>
                      <a:prstDash val="solid"/>
                    </a:ln>
                  </p:spPr>
                  <p:txBody>
                    <a:bodyPr wrap="square" rtlCol="0">
                      <a:spAutoFit/>
                    </a:bodyPr>
                    <a:p>
                      <a:pPr marL="342900" indent="-342900">
                        <a:buFont typeface="Wingdings" panose="05000000000000000000" charset="0"/>
                        <a:buChar char=""/>
                      </a:pPr>
                      <a:r>
                        <a:rPr lang="en-US" altLang="en-US" sz="2000" i="1">
                          <a:solidFill>
                            <a:srgbClr val="FFFF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a:t>Gravito-electric:</a:t>
                      </a:r>
                      <a:endParaRPr lang="en-US" sz="2000" i="1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:pPr marL="342900" indent="-342900">
                        <a:buFont typeface="Wingdings" panose="05000000000000000000" charset="0"/>
                        <a:buChar char=""/>
                      </a:pPr>
                      <a:r>
                        <a:rPr lang="en-US" altLang="en-US" sz="20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a:t>Gravito-magnetic:</a:t>
                      </a:r>
                      <a:endParaRPr lang="en-US" sz="2000" i="1">
                        <a:solidFill>
                          <a:srgbClr val="00B0F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>
                        <a:solidFill>
                          <a:srgbClr val="00B0F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</p:txBody>
                </p:sp>
              </mc:Choice>
              <mc:Fallback>
                <p:sp>
                  <p:nvSpPr>
                    <p:cNvPr id="9" name="Text Box 8"/>
                    <p:cNvSpPr txBox="true">
                      <a:spLocks noRot="true" noChangeAspect="true" noMove="true" noResize="true" noEditPoints="true" noAdjustHandles="true" noChangeArrowheads="true" noChangeShapeType="true" noTextEdit="true"/>
                    </p:cNvSpPr>
                    <p:nvPr/>
                  </p:nvSpPr>
                  <p:spPr>
                    <a:xfrm>
                      <a:off x="13888" y="7493"/>
                      <a:ext cx="4842" cy="2082"/>
                    </a:xfrm>
                    <a:prstGeom prst="rect">
                      <a:avLst/>
                    </a:prstGeom>
                    <a:blipFill rotWithShape="true">
                      <a:blip r:embed="rId4"/>
                    </a:blipFill>
                    <a:ln w="34925" cmpd="sng">
                      <a:solidFill>
                        <a:schemeClr val="bg1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r>
                        <a:rPr lang="en-US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Text Box 9"/>
                <p:cNvSpPr txBox="true"/>
                <p:nvPr/>
              </p:nvSpPr>
              <p:spPr>
                <a:xfrm>
                  <a:off x="15780" y="9861"/>
                  <a:ext cx="295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rgbClr val="222222"/>
                      </a:solidFill>
                    </a:rPr>
                    <a:t>someword</a:t>
                  </a:r>
                  <a:endParaRPr lang="en-US" altLang="en-US">
                    <a:solidFill>
                      <a:srgbClr val="222222"/>
                    </a:solidFill>
                  </a:endParaRPr>
                </a:p>
              </p:txBody>
            </p:sp>
          </p:grpSp>
        </p:grpSp>
        <p:sp>
          <p:nvSpPr>
            <p:cNvPr id="23" name="Text Box 22"/>
            <p:cNvSpPr txBox="true"/>
            <p:nvPr/>
          </p:nvSpPr>
          <p:spPr>
            <a:xfrm>
              <a:off x="16865" y="4589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(7)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kl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5620" y="1155065"/>
            <a:ext cx="9456420" cy="520192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Love numbers</a:t>
            </a:r>
            <a:endParaRPr lang="en-US" altLang="en-US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68740" y="3383915"/>
            <a:ext cx="3216275" cy="2555240"/>
            <a:chOff x="14092" y="6257"/>
            <a:chExt cx="5065" cy="40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 Box 5"/>
                <p:cNvSpPr txBox="true"/>
                <p:nvPr/>
              </p:nvSpPr>
              <p:spPr>
                <a:xfrm>
                  <a:off x="14092" y="7957"/>
                  <a:ext cx="4766" cy="232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The second order (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ℓ=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2</m:t>
                      </m:r>
                    </m:oMath>
                  </a14:m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 is much more dominant, at about an order of magnitude larger than the subsequent order</a:t>
                  </a:r>
                  <a:endPara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6" name="Text Box 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4092" y="7957"/>
                  <a:ext cx="4766" cy="2325"/>
                </a:xfrm>
                <a:prstGeom prst="rect">
                  <a:avLst/>
                </a:prstGeom>
                <a:blipFill rotWithShape="true">
                  <a:blip r:embed="rId3"/>
                </a:blipFill>
                <a:ln w="3175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 Box 6"/>
            <p:cNvSpPr txBox="true"/>
            <p:nvPr/>
          </p:nvSpPr>
          <p:spPr>
            <a:xfrm>
              <a:off x="16491" y="6257"/>
              <a:ext cx="2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○○○○●○○○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true"/>
          <p:nvPr/>
        </p:nvSpPr>
        <p:spPr>
          <a:xfrm>
            <a:off x="1268730" y="6241415"/>
            <a:ext cx="687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4: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Gravito-electric tidal Love numbers up to 4th order.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Lambda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322070"/>
            <a:ext cx="10191750" cy="509524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Dimensionless tidal parameter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○○○○○●○○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8"/>
          <p:cNvSpPr txBox="true"/>
          <p:nvPr/>
        </p:nvSpPr>
        <p:spPr>
          <a:xfrm>
            <a:off x="1572260" y="6194425"/>
            <a:ext cx="7855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5: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Gravito-electric dimensionless tidal parameter of 2nd order.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true"/>
              <p:nvPr/>
            </p:nvSpPr>
            <p:spPr>
              <a:xfrm>
                <a:off x="9846310" y="551815"/>
                <a:ext cx="1948815" cy="770255"/>
              </a:xfrm>
              <a:prstGeom prst="rect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𝐺𝑀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i="1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Text Box 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9846310" y="551815"/>
                <a:ext cx="1948815" cy="770255"/>
              </a:xfrm>
              <a:prstGeom prst="rect">
                <a:avLst/>
              </a:prstGeom>
              <a:blipFill rotWithShape="true">
                <a:blip r:embed="rId2"/>
                <a:stretch>
                  <a:fillRect l="-749" t="-1896" r="-717" b="-1814"/>
                </a:stretch>
              </a:blipFill>
              <a:ln w="28575" cmpd="sng"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Love numbers</a:t>
            </a:r>
            <a:endParaRPr lang="en-US" altLang="en-US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3" name="Picture 2" descr="jl_stat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5690" y="1909445"/>
            <a:ext cx="7846060" cy="43154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59420" y="4138930"/>
            <a:ext cx="3820160" cy="1752600"/>
            <a:chOff x="13108" y="7093"/>
            <a:chExt cx="6016" cy="2760"/>
          </a:xfrm>
        </p:grpSpPr>
        <p:sp>
          <p:nvSpPr>
            <p:cNvPr id="5" name="Right Arrow 4"/>
            <p:cNvSpPr/>
            <p:nvPr/>
          </p:nvSpPr>
          <p:spPr>
            <a:xfrm>
              <a:off x="13108" y="8124"/>
              <a:ext cx="1283" cy="7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true"/>
            <p:nvPr/>
          </p:nvSpPr>
          <p:spPr>
            <a:xfrm>
              <a:off x="14592" y="7093"/>
              <a:ext cx="4533" cy="2761"/>
            </a:xfrm>
            <a:prstGeom prst="rect">
              <a:avLst/>
            </a:prstGeom>
            <a:noFill/>
            <a:ln w="25400" cmpd="sng">
              <a:solidFill>
                <a:srgbClr val="ED7D31"/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ED7D31"/>
                  </a:solidFill>
                  <a:latin typeface="TeX Gyre Schola" panose="00000500000000000000" charset="0"/>
                  <a:cs typeface="TeX Gyre Schola" panose="00000500000000000000" charset="0"/>
                </a:rPr>
                <a:t>The same trend is found in gravito-magnetic Love numbers. However, they appear to be 1 order of magnitude lower than their GE counterparts.</a:t>
              </a:r>
              <a:endParaRPr lang="en-US" altLang="en-US">
                <a:solidFill>
                  <a:srgbClr val="ED7D3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47700" y="1584325"/>
            <a:ext cx="4921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Static fluid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○○○○○○●○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true"/>
          <p:nvPr/>
        </p:nvSpPr>
        <p:spPr>
          <a:xfrm>
            <a:off x="1075690" y="6076315"/>
            <a:ext cx="7166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6: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Gravito-magnetic tidal Love numbers up to 4th order for the case of </a:t>
            </a:r>
            <a:r>
              <a:rPr lang="en-US" altLang="en-US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static fluid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deformation of Neutron Star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Tidal Love numbers</a:t>
            </a:r>
            <a:endParaRPr lang="en-US" altLang="en-US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3" name="Picture 2" descr="jl_irrot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76095" y="1800225"/>
            <a:ext cx="8258175" cy="454279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647700" y="1584325"/>
            <a:ext cx="3068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Irrotational fluid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647700" y="1155065"/>
            <a:ext cx="1553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</a:rPr>
              <a:t>○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○○○○○○○●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9"/>
          <p:cNvSpPr txBox="true"/>
          <p:nvPr/>
        </p:nvSpPr>
        <p:spPr>
          <a:xfrm>
            <a:off x="1837055" y="6143625"/>
            <a:ext cx="7195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6: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Gravito-magnetic tidal Love numbers up to 4th order for the case of </a:t>
            </a:r>
            <a:r>
              <a:rPr lang="en-US" altLang="en-US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irrotational fluid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ntroduction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true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Conclusions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647700" y="1584325"/>
            <a:ext cx="10515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The case of total polarization at the outer core and crust is ruled out as expected.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Higher values of K are favored as only CDM3Y6 and CDM3Y8 come close to the lower mass limit of the heaviest pulsars observed.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The tidal properties of the neutron star are also investigated with assumptions and up to fourth order in contribution, which returns a close result with those obtained in recent study.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47700" y="3971290"/>
            <a:ext cx="11249660" cy="1742440"/>
            <a:chOff x="1020" y="6254"/>
            <a:chExt cx="17716" cy="27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 Box 3"/>
                <p:cNvSpPr txBox="true"/>
                <p:nvPr/>
              </p:nvSpPr>
              <p:spPr>
                <a:xfrm>
                  <a:off x="1020" y="6334"/>
                  <a:ext cx="16560" cy="2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 sz="2400" b="1" u="sng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Perspective:</a:t>
                  </a:r>
                  <a:endPara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Accurately calculate the density-dependence of the polarization 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𝛥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,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Extending to a model of hot β-stable nuclear matter (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),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Describing the recently found evidence of the quark-matter core in the interior of massive Neutron Stars.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4" name="Text Box 3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020" y="6334"/>
                  <a:ext cx="16560" cy="2664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 Box 5"/>
            <p:cNvSpPr txBox="true"/>
            <p:nvPr/>
          </p:nvSpPr>
          <p:spPr>
            <a:xfrm>
              <a:off x="17297" y="6254"/>
              <a:ext cx="14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altLang="en-US" sz="48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Thank you for your attention!</a:t>
            </a:r>
            <a:endParaRPr lang="en-US" altLang="en-US" sz="48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NeutronStar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20235" y="1259840"/>
            <a:ext cx="9070340" cy="509905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Nuclear Matter and Neutron Star?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84090" y="3621405"/>
            <a:ext cx="2623185" cy="375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oppenheimer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80" y="2061210"/>
            <a:ext cx="1132840" cy="1560195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5588000" y="1600835"/>
            <a:ext cx="1016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193</a:t>
            </a:r>
            <a:r>
              <a:rPr lang="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9</a:t>
            </a:r>
            <a:endParaRPr lang="" altLang="en-US" sz="24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783455" y="4084320"/>
            <a:ext cx="2624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TOV</a:t>
            </a: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equation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5" name="Picture 4" descr="/home/khoa/Documents/Internship/Vinatom/KhoaThesis/presentation/images/NuclearMatter_clip.pngNuclearMatter_clip"/>
          <p:cNvPicPr>
            <a:picLocks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4538" y="1584325"/>
            <a:ext cx="3903345" cy="44500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30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true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Objectives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647700" y="1584325"/>
            <a:ext cx="10515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Inclusion of the spin polarization effects of baryons under strong magnetic field (like in a magnetar) into the Equation of States (EoS) of nuclear matter</a:t>
            </a:r>
            <a:r>
              <a:rPr lang="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Deducing the relation between Neutron Star’s mass and radius corresponding to each EoS model</a:t>
            </a:r>
            <a:r>
              <a:rPr lang="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Investigating several types of tidal parameters of a Neutron Star in a binary system and their sensitivity to the EoS</a:t>
            </a:r>
            <a:r>
              <a:rPr lang="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 of Nuclear Matter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Effective interactions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47700" y="1584325"/>
            <a:ext cx="10515600" cy="559435"/>
          </a:xfrm>
        </p:spPr>
        <p:txBody>
          <a:bodyPr/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Nucleon-nucleon (NN) interaction in medium is different with that for free NN</a:t>
            </a:r>
            <a:endParaRPr lang="en-US" altLang="en-US"/>
          </a:p>
        </p:txBody>
      </p:sp>
      <p:pic>
        <p:nvPicPr>
          <p:cNvPr id="4" name="Picture 3" descr="/home/khoa/Documents/Internship/Vinatom/KhoaThesis/presentation/images/MedFree_clip.pngMedFree_clip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20420" y="2476500"/>
            <a:ext cx="3927475" cy="345948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113655" y="3789045"/>
            <a:ext cx="2064385" cy="356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true"/>
          <p:nvPr/>
        </p:nvSpPr>
        <p:spPr>
          <a:xfrm>
            <a:off x="7310120" y="3352165"/>
            <a:ext cx="38531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Due to the lack of a proper theory in describing nuclear interaction in medium, </a:t>
            </a:r>
            <a:r>
              <a:rPr lang="en-US" altLang="en-US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effective interaction </a:t>
            </a:r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models were adopted, e.g. CDM3Yn</a:t>
            </a:r>
            <a:endParaRPr lang="en-US" altLang="en-US"/>
          </a:p>
          <a:p>
            <a:endParaRPr lang="en-US" altLang="en-US"/>
          </a:p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 Box 7"/>
          <p:cNvSpPr txBox="true"/>
          <p:nvPr/>
        </p:nvSpPr>
        <p:spPr>
          <a:xfrm>
            <a:off x="647700" y="115506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true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47700" y="1584325"/>
            <a:ext cx="10515600" cy="516255"/>
          </a:xfrm>
        </p:spPr>
        <p:txBody>
          <a:bodyPr>
            <a:norm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CDM3Yn interaction has the form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0" indent="0" algn="ctr">
              <a:buNone/>
            </a:pP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0" indent="0" algn="ctr">
              <a:buNone/>
            </a:pPr>
            <a:endParaRPr lang="en-US" alt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 of Nuclear Matter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CDM3Yn interactions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88845" y="2100580"/>
            <a:ext cx="7839075" cy="1078865"/>
            <a:chOff x="3447" y="3308"/>
            <a:chExt cx="12345" cy="1699"/>
          </a:xfrm>
        </p:grpSpPr>
        <p:sp>
          <p:nvSpPr>
            <p:cNvPr id="5" name="Rounded Rectangle 4"/>
            <p:cNvSpPr/>
            <p:nvPr/>
          </p:nvSpPr>
          <p:spPr>
            <a:xfrm>
              <a:off x="4165" y="3308"/>
              <a:ext cx="11627" cy="151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Box 6"/>
                <p:cNvSpPr txBox="true"/>
                <p:nvPr/>
              </p:nvSpPr>
              <p:spPr>
                <a:xfrm>
                  <a:off x="3447" y="3555"/>
                  <a:ext cx="12061" cy="14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m:rPr>
                            <m:aln/>
                          </m:r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 + 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                  </m:t>
                        </m:r>
                      </m:oMath>
                    </m:oMathPara>
                  </a14:m>
                  <a:endParaRPr lang="en-US" altLang="en-US" b="1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                              </m:t>
                        </m:r>
                        <m:r>
                          <m:rPr>
                            <m:aln/>
                          </m:r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en-US" b="1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endParaRPr lang="en-US" altLang="en-US"/>
                </a:p>
              </p:txBody>
            </p:sp>
          </mc:Choice>
          <mc:Fallback>
            <p:sp>
              <p:nvSpPr>
                <p:cNvPr id="7" name="Text Box 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447" y="3555"/>
                  <a:ext cx="12061" cy="1452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647700" y="3336290"/>
            <a:ext cx="10515600" cy="1532255"/>
            <a:chOff x="1020" y="5254"/>
            <a:chExt cx="16560" cy="2413"/>
          </a:xfrm>
        </p:grpSpPr>
        <p:sp>
          <p:nvSpPr>
            <p:cNvPr id="8" name="Text Box 7"/>
            <p:cNvSpPr txBox="true"/>
            <p:nvPr/>
          </p:nvSpPr>
          <p:spPr>
            <a:xfrm>
              <a:off x="1020" y="5254"/>
              <a:ext cx="16561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rPr>
                <a:t>The central terms are inherited from M3Y-Paris interaction</a:t>
              </a:r>
              <a:endPara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true"/>
                <p:nvPr/>
              </p:nvSpPr>
              <p:spPr>
                <a:xfrm>
                  <a:off x="6524" y="6279"/>
                  <a:ext cx="6152" cy="13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𝜎𝜏</m:t>
                                </m:r>
                              </m:sub>
                              <m:sup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𝐷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𝐸𝑋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altLang="en-US"/>
                </a:p>
              </p:txBody>
            </p:sp>
          </mc:Choice>
          <mc:Fallback>
            <p:sp>
              <p:nvSpPr>
                <p:cNvPr id="9" name="Text Box 8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6524" y="6279"/>
                  <a:ext cx="6152" cy="1389"/>
                </a:xfrm>
                <a:prstGeom prst="rect">
                  <a:avLst/>
                </a:prstGeom>
                <a:blipFill rotWithShape="true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47700" y="5135245"/>
            <a:ext cx="10515600" cy="1000760"/>
            <a:chOff x="1020" y="8087"/>
            <a:chExt cx="16560" cy="1576"/>
          </a:xfrm>
        </p:grpSpPr>
        <p:sp>
          <p:nvSpPr>
            <p:cNvPr id="10" name="Text Box 9"/>
            <p:cNvSpPr txBox="true"/>
            <p:nvPr/>
          </p:nvSpPr>
          <p:spPr>
            <a:xfrm>
              <a:off x="1020" y="8087"/>
              <a:ext cx="165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rPr>
                <a:t>The density-dependent form factors are</a:t>
              </a:r>
              <a:endPara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 Box 12"/>
                <p:cNvSpPr txBox="true"/>
                <p:nvPr/>
              </p:nvSpPr>
              <p:spPr>
                <a:xfrm>
                  <a:off x="5829" y="9073"/>
                  <a:ext cx="7541" cy="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𝜎𝜏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]</m:t>
                        </m:r>
                      </m:oMath>
                    </m:oMathPara>
                  </a14:m>
                  <a:endParaRPr lang="en-US" i="1">
                    <a:solidFill>
                      <a:schemeClr val="bg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3" name="Text Box 12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5829" y="9073"/>
                  <a:ext cx="7541" cy="591"/>
                </a:xfrm>
                <a:prstGeom prst="rect">
                  <a:avLst/>
                </a:prstGeom>
                <a:blipFill rotWithShape="true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urved Connector 13"/>
          <p:cNvCxnSpPr>
            <a:stCxn id="9" idx="1"/>
          </p:cNvCxnSpPr>
          <p:nvPr/>
        </p:nvCxnSpPr>
        <p:spPr>
          <a:xfrm rot="10800000">
            <a:off x="2993390" y="4131310"/>
            <a:ext cx="1149350" cy="297180"/>
          </a:xfrm>
          <a:prstGeom prst="curvedConnector3">
            <a:avLst>
              <a:gd name="adj1" fmla="val 49945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true"/>
          <p:nvPr/>
        </p:nvSpPr>
        <p:spPr>
          <a:xfrm>
            <a:off x="1957705" y="391541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known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8" name="Text Box 17"/>
          <p:cNvSpPr txBox="true"/>
          <p:nvPr/>
        </p:nvSpPr>
        <p:spPr>
          <a:xfrm>
            <a:off x="9300210" y="5761355"/>
            <a:ext cx="245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00B0F0"/>
                </a:solidFill>
                <a:latin typeface="TeX Gyre Schola" panose="00000500000000000000" charset="0"/>
                <a:cs typeface="TeX Gyre Schola" panose="00000500000000000000" charset="0"/>
              </a:rPr>
              <a:t>to be adjusted</a:t>
            </a:r>
            <a:endParaRPr lang="en-US" altLang="en-US">
              <a:solidFill>
                <a:srgbClr val="00B0F0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387080" y="5911215"/>
            <a:ext cx="77978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420860" y="2570480"/>
            <a:ext cx="2587625" cy="2047875"/>
            <a:chOff x="15108" y="4016"/>
            <a:chExt cx="4075" cy="322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 Box 18"/>
                <p:cNvSpPr txBox="true"/>
                <p:nvPr/>
              </p:nvSpPr>
              <p:spPr>
                <a:xfrm>
                  <a:off x="15108" y="5377"/>
                  <a:ext cx="4075" cy="1864"/>
                </a:xfrm>
                <a:prstGeom prst="rect">
                  <a:avLst/>
                </a:prstGeom>
                <a:noFill/>
                <a:ln w="25400" cmpd="sng">
                  <a:solidFill>
                    <a:srgbClr val="FFFF00"/>
                  </a:solidFill>
                  <a:prstDash val="solid"/>
                </a:ln>
              </p:spPr>
              <p:txBody>
                <a:bodyPr wrap="none" rtlCol="0">
                  <a:noAutofit/>
                </a:bodyPr>
                <a:p>
                  <a:pPr algn="l">
                    <a:lnSpc>
                      <a:spcPct val="120000"/>
                    </a:lnSpc>
                  </a:pPr>
                  <a:r>
                    <a:rPr lang="en-US" altLang="en-US" i="1" u="sng">
                      <a:solidFill>
                        <a:srgbClr val="FFFF00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Asymmetry:</a:t>
                  </a:r>
                  <a:r>
                    <a:rPr lang="en-US" altLang="en-US">
                      <a:solidFill>
                        <a:srgbClr val="FFFF00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rgbClr val="FFFF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𝛿</m:t>
                      </m:r>
                      <m:r>
                        <a:rPr lang="en-US" altLang="en-US" i="1">
                          <a:solidFill>
                            <a:srgbClr val="FFFF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en-US" i="1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en-US" i="1">
                    <a:solidFill>
                      <a:srgbClr val="FFFF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altLang="en-US" i="1" u="sng">
                      <a:solidFill>
                        <a:srgbClr val="FFFF00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Polarization:</a:t>
                  </a:r>
                  <a:r>
                    <a:rPr lang="en-US" altLang="en-US" i="1">
                      <a:solidFill>
                        <a:srgbClr val="FFFF00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en-US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en-US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en-US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𝜏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FF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en-US" i="1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↑</m:t>
                              </m:r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en-US" i="1">
                              <a:solidFill>
                                <a:srgbClr val="FFFF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↓</m:t>
                              </m:r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𝜏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altLang="en-US" i="1">
                    <a:solidFill>
                      <a:srgbClr val="FFFF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9" name="Text Box 18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5108" y="5377"/>
                  <a:ext cx="4075" cy="1864"/>
                </a:xfrm>
                <a:prstGeom prst="rect">
                  <a:avLst/>
                </a:prstGeom>
                <a:blipFill rotWithShape="true">
                  <a:blip r:embed="rId4"/>
                </a:blipFill>
                <a:ln w="25400" cmpd="sng">
                  <a:solidFill>
                    <a:srgbClr val="FFFF0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 Box 3"/>
            <p:cNvSpPr txBox="true"/>
            <p:nvPr/>
          </p:nvSpPr>
          <p:spPr>
            <a:xfrm>
              <a:off x="16657" y="4016"/>
              <a:ext cx="252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17" name="Slide Number Placeholder 1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0" name="Text Box 19"/>
          <p:cNvSpPr txBox="true"/>
          <p:nvPr/>
        </p:nvSpPr>
        <p:spPr>
          <a:xfrm>
            <a:off x="647700" y="115506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○●○○○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 Box 21"/>
          <p:cNvSpPr txBox="true"/>
          <p:nvPr/>
        </p:nvSpPr>
        <p:spPr>
          <a:xfrm>
            <a:off x="10709275" y="2387600"/>
            <a:ext cx="96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(1)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 animBg="true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AsymmetrySce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 of Nuclear Matter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Hartree-Fock energy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3290" y="3059430"/>
            <a:ext cx="1948180" cy="1106805"/>
            <a:chOff x="1661" y="4594"/>
            <a:chExt cx="3068" cy="1743"/>
          </a:xfrm>
        </p:grpSpPr>
        <p:cxnSp>
          <p:nvCxnSpPr>
            <p:cNvPr id="6" name="Straight Arrow Connector 5"/>
            <p:cNvCxnSpPr/>
            <p:nvPr/>
          </p:nvCxnSpPr>
          <p:spPr>
            <a:xfrm flipH="true">
              <a:off x="3100" y="4594"/>
              <a:ext cx="969" cy="1163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1661" y="5757"/>
              <a:ext cx="30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FFFF00"/>
                  </a:solidFill>
                  <a:latin typeface="TeX Gyre Schola" panose="00000500000000000000" charset="0"/>
                  <a:cs typeface="TeX Gyre Schola" panose="00000500000000000000" charset="0"/>
                </a:rPr>
                <a:t>Kinetic energy</a:t>
              </a:r>
              <a:endParaRPr lang="en-US" altLang="en-US">
                <a:solidFill>
                  <a:srgbClr val="FFFF00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51295" y="2801620"/>
            <a:ext cx="2317750" cy="1045210"/>
            <a:chOff x="10317" y="4347"/>
            <a:chExt cx="3650" cy="16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0317" y="4347"/>
              <a:ext cx="1405" cy="105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true"/>
            <p:nvPr/>
          </p:nvSpPr>
          <p:spPr>
            <a:xfrm>
              <a:off x="10479" y="5413"/>
              <a:ext cx="3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00B0F0"/>
                  </a:solidFill>
                  <a:latin typeface="TeX Gyre Schola" panose="00000500000000000000" charset="0"/>
                  <a:cs typeface="TeX Gyre Schola" panose="00000500000000000000" charset="0"/>
                </a:rPr>
                <a:t>Potential energy</a:t>
              </a:r>
              <a:endParaRPr lang="en-US" altLang="en-US">
                <a:solidFill>
                  <a:srgbClr val="00B0F0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647700" y="115506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○○●○○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8335" y="1584325"/>
            <a:ext cx="11025505" cy="1360805"/>
            <a:chOff x="1021" y="2495"/>
            <a:chExt cx="17363" cy="2143"/>
          </a:xfrm>
        </p:grpSpPr>
        <p:grpSp>
          <p:nvGrpSpPr>
            <p:cNvPr id="14" name="Group 13"/>
            <p:cNvGrpSpPr/>
            <p:nvPr/>
          </p:nvGrpSpPr>
          <p:grpSpPr>
            <a:xfrm>
              <a:off x="1021" y="2495"/>
              <a:ext cx="16426" cy="2143"/>
              <a:chOff x="1021" y="2495"/>
              <a:chExt cx="16426" cy="21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 Box 3"/>
                  <p:cNvSpPr txBox="true"/>
                  <p:nvPr/>
                </p:nvSpPr>
                <p:spPr>
                  <a:xfrm>
                    <a:off x="1156" y="3270"/>
                    <a:ext cx="16291" cy="13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𝐻𝐹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𝜎𝜏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𝜎𝜏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𝒌</m:t>
                                  </m:r>
                                  <m:r>
                                    <a:rPr lang="en-US" sz="2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𝜎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𝜏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𝐷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𝐸𝑋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en-US" sz="2000" i="1">
                      <a:solidFill>
                        <a:srgbClr val="00B0F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4" name="Text Box 3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156" y="3270"/>
                    <a:ext cx="16291" cy="1368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 Box 10"/>
              <p:cNvSpPr txBox="true"/>
              <p:nvPr/>
            </p:nvSpPr>
            <p:spPr>
              <a:xfrm>
                <a:off x="1021" y="2495"/>
                <a:ext cx="12518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  <a:sym typeface="+mn-ea"/>
                  </a:rPr>
                  <a:t>Total energy of system of nucleons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endParaRPr>
              </a:p>
            </p:txBody>
          </p:sp>
        </p:grpSp>
        <p:sp>
          <p:nvSpPr>
            <p:cNvPr id="22" name="Text Box 21"/>
            <p:cNvSpPr txBox="true"/>
            <p:nvPr/>
          </p:nvSpPr>
          <p:spPr>
            <a:xfrm>
              <a:off x="16865" y="3601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(2)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8335" y="4561840"/>
            <a:ext cx="11024870" cy="1122680"/>
            <a:chOff x="1021" y="7184"/>
            <a:chExt cx="17362" cy="1768"/>
          </a:xfrm>
        </p:grpSpPr>
        <p:grpSp>
          <p:nvGrpSpPr>
            <p:cNvPr id="17" name="Group 16"/>
            <p:cNvGrpSpPr/>
            <p:nvPr/>
          </p:nvGrpSpPr>
          <p:grpSpPr>
            <a:xfrm>
              <a:off x="1021" y="7184"/>
              <a:ext cx="16559" cy="1768"/>
              <a:chOff x="1021" y="7184"/>
              <a:chExt cx="16559" cy="1768"/>
            </a:xfrm>
          </p:grpSpPr>
          <p:sp>
            <p:nvSpPr>
              <p:cNvPr id="15" name="Text Box 14"/>
              <p:cNvSpPr txBox="true"/>
              <p:nvPr/>
            </p:nvSpPr>
            <p:spPr>
              <a:xfrm>
                <a:off x="1021" y="7184"/>
                <a:ext cx="16559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Arial" panose="020B0604020202020204" pitchFamily="34" charset="0"/>
                  <a:buChar char="•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  Baryonic pressure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 Box 15"/>
                  <p:cNvSpPr txBox="true"/>
                  <p:nvPr/>
                </p:nvSpPr>
                <p:spPr>
                  <a:xfrm>
                    <a:off x="4980" y="7812"/>
                    <a:ext cx="8639" cy="11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𝐻𝐹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/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alt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" name="Text Box 15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980" y="7812"/>
                    <a:ext cx="8639" cy="1140"/>
                  </a:xfrm>
                  <a:prstGeom prst="rect">
                    <a:avLst/>
                  </a:prstGeom>
                  <a:blipFill rotWithShape="true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 Box 9"/>
            <p:cNvSpPr txBox="true"/>
            <p:nvPr/>
          </p:nvSpPr>
          <p:spPr>
            <a:xfrm>
              <a:off x="16865" y="8092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(3)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 of Nuclear Matter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β-stable nuclear matter</a:t>
            </a:r>
            <a:endParaRPr lang="en-US" altLang="en-US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7700" y="1584325"/>
            <a:ext cx="9133840" cy="1266190"/>
            <a:chOff x="1020" y="2495"/>
            <a:chExt cx="14384" cy="19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Box 14"/>
                <p:cNvSpPr txBox="true"/>
                <p:nvPr/>
              </p:nvSpPr>
              <p:spPr>
                <a:xfrm>
                  <a:off x="1020" y="2495"/>
                  <a:ext cx="14384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Aside from nucleons, leptons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</m:sup>
                      </m:sSup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 are also included, since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15" name="Text Box 14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020" y="2495"/>
                  <a:ext cx="14384" cy="628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 Box 15"/>
                <p:cNvSpPr txBox="true"/>
                <p:nvPr/>
              </p:nvSpPr>
              <p:spPr>
                <a:xfrm>
                  <a:off x="5875" y="3357"/>
                  <a:ext cx="7733" cy="1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↔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↔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US" sz="2000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" name="Text Box 1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5875" y="3357"/>
                  <a:ext cx="7733" cy="1133"/>
                </a:xfrm>
                <a:prstGeom prst="rect">
                  <a:avLst/>
                </a:prstGeom>
                <a:blipFill rotWithShape="true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709035" y="4915535"/>
            <a:ext cx="8096250" cy="1208405"/>
            <a:chOff x="5841" y="7741"/>
            <a:chExt cx="12750" cy="19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 Box 24"/>
                <p:cNvSpPr txBox="true"/>
                <p:nvPr/>
              </p:nvSpPr>
              <p:spPr>
                <a:xfrm>
                  <a:off x="5841" y="8838"/>
                  <a:ext cx="12750" cy="806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 w="28575" cmpd="sng">
                  <a:solidFill>
                    <a:srgbClr val="00B0F0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𝐸𝑜𝑆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en-US" sz="28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𝛿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)↦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𝐸𝑜𝑆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𝛥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↦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𝐸𝑜𝑆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sz="28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  <m:r>
                          <a:rPr lang="en-US" altLang="en-US" sz="28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2800" i="1">
                    <a:solidFill>
                      <a:srgbClr val="00B0F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5" name="Text Box 24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5841" y="8838"/>
                  <a:ext cx="12750" cy="806"/>
                </a:xfrm>
                <a:prstGeom prst="rect">
                  <a:avLst/>
                </a:prstGeom>
                <a:blipFill rotWithShape="true">
                  <a:blip r:embed="rId3"/>
                </a:blipFill>
                <a:ln w="28575" cmpd="sng">
                  <a:solidFill>
                    <a:srgbClr val="00B0F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 Box 25"/>
            <p:cNvSpPr txBox="true"/>
            <p:nvPr/>
          </p:nvSpPr>
          <p:spPr>
            <a:xfrm>
              <a:off x="15625" y="7741"/>
              <a:ext cx="296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115506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○○○●○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7700" y="2999740"/>
            <a:ext cx="11025505" cy="1117600"/>
            <a:chOff x="1020" y="4724"/>
            <a:chExt cx="17363" cy="1760"/>
          </a:xfrm>
        </p:grpSpPr>
        <p:grpSp>
          <p:nvGrpSpPr>
            <p:cNvPr id="23" name="Group 22"/>
            <p:cNvGrpSpPr/>
            <p:nvPr/>
          </p:nvGrpSpPr>
          <p:grpSpPr>
            <a:xfrm>
              <a:off x="1020" y="4724"/>
              <a:ext cx="14032" cy="1761"/>
              <a:chOff x="1020" y="4724"/>
              <a:chExt cx="14032" cy="1761"/>
            </a:xfrm>
          </p:grpSpPr>
          <p:sp>
            <p:nvSpPr>
              <p:cNvPr id="18" name="Text Box 17"/>
              <p:cNvSpPr txBox="true"/>
              <p:nvPr/>
            </p:nvSpPr>
            <p:spPr>
              <a:xfrm>
                <a:off x="1020" y="4724"/>
                <a:ext cx="1403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b="1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β-stable conditions</a:t>
                </a: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 must be fulfilled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  <a:p>
                <a:pPr marL="800100" lvl="1" indent="-342900">
                  <a:buFont typeface="Wingdings" panose="05000000000000000000" charset="0"/>
                  <a:buChar char="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Charge balance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 Box 19"/>
                  <p:cNvSpPr txBox="true"/>
                  <p:nvPr/>
                </p:nvSpPr>
                <p:spPr>
                  <a:xfrm>
                    <a:off x="4742" y="5837"/>
                    <a:ext cx="10000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20" name="Text Box 19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742" y="5837"/>
                    <a:ext cx="10000" cy="648"/>
                  </a:xfrm>
                  <a:prstGeom prst="rect">
                    <a:avLst/>
                  </a:prstGeom>
                  <a:blipFill rotWithShape="true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 Box 4"/>
            <p:cNvSpPr txBox="true"/>
            <p:nvPr/>
          </p:nvSpPr>
          <p:spPr>
            <a:xfrm>
              <a:off x="16865" y="5871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(4)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700" y="4238625"/>
            <a:ext cx="11025505" cy="971550"/>
            <a:chOff x="1020" y="6675"/>
            <a:chExt cx="17363" cy="1530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6675"/>
              <a:ext cx="15150" cy="1531"/>
              <a:chOff x="1020" y="6675"/>
              <a:chExt cx="15150" cy="1531"/>
            </a:xfrm>
          </p:grpSpPr>
          <p:sp>
            <p:nvSpPr>
              <p:cNvPr id="19" name="Text Box 18"/>
              <p:cNvSpPr txBox="true"/>
              <p:nvPr/>
            </p:nvSpPr>
            <p:spPr>
              <a:xfrm>
                <a:off x="1020" y="6675"/>
                <a:ext cx="1515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800100" lvl="1" indent="-342900">
                  <a:buFont typeface="Wingdings" panose="05000000000000000000" charset="0"/>
                  <a:buChar char="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  <a:sym typeface="+mn-ea"/>
                  </a:rPr>
                  <a:t>Energy balance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 Box 20"/>
                  <p:cNvSpPr txBox="true"/>
                  <p:nvPr/>
                </p:nvSpPr>
                <p:spPr>
                  <a:xfrm>
                    <a:off x="5592" y="7558"/>
                    <a:ext cx="8300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21" name="Text Box 20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5592" y="7558"/>
                    <a:ext cx="8300" cy="648"/>
                  </a:xfrm>
                  <a:prstGeom prst="rect">
                    <a:avLst/>
                  </a:prstGeom>
                  <a:blipFill rotWithShape="true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 Box 5"/>
            <p:cNvSpPr txBox="true"/>
            <p:nvPr/>
          </p:nvSpPr>
          <p:spPr>
            <a:xfrm>
              <a:off x="16865" y="7592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(5)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5575</Words>
  <Application>WPS Presentation</Application>
  <PresentationFormat>宽屏</PresentationFormat>
  <Paragraphs>285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TeX Gyre Schola</vt:lpstr>
      <vt:lpstr>Cambria Math</vt:lpstr>
      <vt:lpstr>MS Mincho</vt:lpstr>
      <vt:lpstr>MS Gothic</vt:lpstr>
      <vt:lpstr>Wingdings</vt:lpstr>
      <vt:lpstr>微软雅黑</vt:lpstr>
      <vt:lpstr>Arial Unicode MS</vt:lpstr>
      <vt:lpstr>Arial Black</vt:lpstr>
      <vt:lpstr>宋体</vt:lpstr>
      <vt:lpstr>FiraCode Nerd Font</vt:lpstr>
      <vt:lpstr>Times New Roman</vt:lpstr>
      <vt:lpstr>Office Theme</vt:lpstr>
      <vt:lpstr>Equation of States of Nuclear Matter and Tidal deformation of Neutron Stars</vt:lpstr>
      <vt:lpstr>PowerPoint 演示文稿</vt:lpstr>
      <vt:lpstr>Nuclear Matter and Neutron Star?</vt:lpstr>
      <vt:lpstr>Objectives</vt:lpstr>
      <vt:lpstr>Equation of States of Nuclear Matter Effective interactions</vt:lpstr>
      <vt:lpstr>Equation of States of Nuclear Matter CDM3Yn interactions</vt:lpstr>
      <vt:lpstr>PowerPoint 演示文稿</vt:lpstr>
      <vt:lpstr>Equation of States of Nuclear Matter Hartree-Fock energy</vt:lpstr>
      <vt:lpstr>Equation of States of Nuclear Matter β-stable nuclear matter</vt:lpstr>
      <vt:lpstr>Equation of States of Nuclear Matter Result</vt:lpstr>
      <vt:lpstr>Tidal deformation of Neutron Star Neutron Star configuration</vt:lpstr>
      <vt:lpstr>Tidal deformation of Neutron Star Tolman-Oppenheimer-Volkoff equation</vt:lpstr>
      <vt:lpstr>Tidal deformation of Neutron Star Mass-Radius relation</vt:lpstr>
      <vt:lpstr>Tidal deformation of Neutron Star Tidal effect in a binary system</vt:lpstr>
      <vt:lpstr>Tidal deformation of Neutron Star Tidal Love numbers</vt:lpstr>
      <vt:lpstr>Tidal deformation of Neutron Star Tidal Love numbers</vt:lpstr>
      <vt:lpstr>Tidal deformation of Neutron Star Dimensionless tidal parameter</vt:lpstr>
      <vt:lpstr>Tidal deformation of Neutron Star Tidal Love numbers</vt:lpstr>
      <vt:lpstr>Tidal deformation of Neutron Star Tidal Love numbers</vt:lpstr>
      <vt:lpstr>Conclusions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khoa</cp:lastModifiedBy>
  <cp:revision>52</cp:revision>
  <dcterms:created xsi:type="dcterms:W3CDTF">2021-08-11T08:52:27Z</dcterms:created>
  <dcterms:modified xsi:type="dcterms:W3CDTF">2021-08-11T08:52:27Z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